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comments/modernComment_5AB_6B65E326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6"/>
  </p:notesMasterIdLst>
  <p:sldIdLst>
    <p:sldId id="257" r:id="rId2"/>
    <p:sldId id="1451" r:id="rId3"/>
    <p:sldId id="1452" r:id="rId4"/>
    <p:sldId id="1453" r:id="rId5"/>
  </p:sldIdLst>
  <p:sldSz cx="12192000" cy="6858000"/>
  <p:notesSz cx="6797675" cy="98726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476DB00-9C6E-A4F9-474A-45C6E68C9A00}" name="Sandy-David NOISETTE" initials="SN" userId="a509a81b31295db4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1D87"/>
    <a:srgbClr val="9B85B5"/>
    <a:srgbClr val="A794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929F9F4-4A8F-4326-A1B4-22849713DDAB}" styleName="Style foncé 1 - Accentuation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Style foncé 2 - Accentuation 3/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484" autoAdjust="0"/>
  </p:normalViewPr>
  <p:slideViewPr>
    <p:cSldViewPr snapToGrid="0">
      <p:cViewPr varScale="1">
        <p:scale>
          <a:sx n="111" d="100"/>
          <a:sy n="111" d="100"/>
        </p:scale>
        <p:origin x="4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modernComment_5AB_6B65E32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9A016FD-2899-4762-87E4-DDABDA83D483}" authorId="{1476DB00-9C6E-A4F9-474A-45C6E68C9A00}" created="2025-01-11T16:03:13.504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801839398" sldId="1451"/>
      <ac:spMk id="12" creationId="{F545C8AA-EB8D-4292-AFB8-D220B6EC0E24}"/>
    </ac:deMkLst>
    <p188:txBody>
      <a:bodyPr/>
      <a:lstStyle/>
      <a:p>
        <a:r>
          <a:rPr lang="fr-FR"/>
          <a:t>Les écoles Garrigues, Mandela, Aubrac et Bejart proposent toutes LV1 Anglais, comme celle de St Georges d’Orques et 
Vailhauques.  
L’école Heidelberg propose un enseignement de l’allemand  
Jusqu’à l'année dernière, à Juvignac, le professeur d'allemand du collège Arthur Rimbaud, proposait chaque année pour les 
CM1 et/ou les CM2 de l'initiation à l'allemand à raison uniquement de 3 séances par classe 
Ces écoles alimentent actuellement le CLG Rimbaud dont l’offre linguistique est la suivante : 
LVE Allemand; LVE Anglais; LVE Arabe; LVE Coréen; LVE Espagnol 
6ème bilangue Allemand; 6ème bilangue Arabe;6ème bilangue Espagnol 
Les élèves vont également dans deux collèges privés : St Roch (Montpellier) et St Charles (St Georges d’Orques) dont l’offre 
linguistique est identique : LVE Anglais ; LVE Espagnol 
Le lycée de secteur de Juvignac est Jean Monnet, qui offre : 
LVE Allemand; LVE Anglais; LVE Arabe; LVE Coréen; LVE Espagnol 
SELO Anglais; SELO Espagnol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6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FFE747-2791-4202-92C2-4A8E89D7E060}" type="datetimeFigureOut">
              <a:rPr lang="fr-FR" smtClean="0"/>
              <a:t>09/09/2025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51221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3" y="9377323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6" y="9377323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8C905-A494-4300-8339-E5653295FF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1142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05002"/>
            <a:ext cx="100584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rgbClr val="B11D87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572000"/>
            <a:ext cx="861568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D6CE4-3D98-4194-857C-80C0D79E2288}" type="datetime1">
              <a:rPr lang="fr-FR" smtClean="0"/>
              <a:t>09/09/2025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B323A-F211-4EC7-8327-FAEBABB27B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8403528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9A79F-6A57-4BF0-9AE2-A92DD79ECD73}" type="datetime1">
              <a:rPr lang="fr-FR" smtClean="0"/>
              <a:t>09/09/2025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B323A-F211-4EC7-8327-FAEBABB27B5A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40000" y="180000"/>
            <a:ext cx="10800000" cy="1080000"/>
          </a:xfrm>
          <a:solidFill>
            <a:schemeClr val="bg1"/>
          </a:solidFill>
          <a:ln w="12700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ctr">
              <a:defRPr sz="2800" b="1">
                <a:solidFill>
                  <a:srgbClr val="B11D8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8" name="Forme en L 7"/>
          <p:cNvSpPr/>
          <p:nvPr userDrawn="1"/>
        </p:nvSpPr>
        <p:spPr>
          <a:xfrm rot="5400000">
            <a:off x="372000" y="47999"/>
            <a:ext cx="792003" cy="1056000"/>
          </a:xfrm>
          <a:prstGeom prst="corner">
            <a:avLst>
              <a:gd name="adj1" fmla="val 10480"/>
              <a:gd name="adj2" fmla="val 11842"/>
            </a:avLst>
          </a:prstGeom>
          <a:solidFill>
            <a:srgbClr val="BC12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2100595493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336800" cy="5851525"/>
          </a:xfrm>
        </p:spPr>
        <p:txBody>
          <a:bodyPr vert="eaVert" anchor="b" anchorCtr="0"/>
          <a:lstStyle>
            <a:lvl1pPr>
              <a:defRPr>
                <a:solidFill>
                  <a:srgbClr val="B11D87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6F2C-F899-42D0-ACBC-DCF543980232}" type="datetime1">
              <a:rPr lang="fr-FR" smtClean="0"/>
              <a:t>09/09/2025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B323A-F211-4EC7-8327-FAEBABB27B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5966540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10362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1097232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9403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fld id="{45F8702D-8015-4491-9414-C1B865B68D92}" type="datetime1">
              <a:rPr lang="fr-FR" cap="all" smtClean="0"/>
              <a:t>09/09/2025</a:t>
            </a:fld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16000" y="240000"/>
            <a:ext cx="7296000" cy="480000"/>
          </a:xfrm>
        </p:spPr>
        <p:txBody>
          <a:bodyPr/>
          <a:lstStyle>
            <a:lvl1pPr marL="143992" indent="-143992" algn="r">
              <a:spcAft>
                <a:spcPts val="0"/>
              </a:spcAft>
              <a:buFont typeface="+mj-lt"/>
              <a:buAutoNum type="arabicPeriod"/>
              <a:defRPr sz="1001" b="1"/>
            </a:lvl1pPr>
            <a:lvl2pPr marL="143992" indent="-143992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1001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79999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16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352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1418952874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77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16/10/24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CDEN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80000" y="3128061"/>
            <a:ext cx="11232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5" b="1" cap="all" baseline="0"/>
            </a:lvl1pPr>
            <a:lvl2pPr marL="0" indent="0">
              <a:spcBef>
                <a:spcPts val="667"/>
              </a:spcBef>
              <a:spcAft>
                <a:spcPts val="0"/>
              </a:spcAft>
              <a:buNone/>
              <a:defRPr sz="2468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EDBD3054-F815-4A47-A08E-27E76D454B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9584" y="240000"/>
            <a:ext cx="2854553" cy="194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956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16/10/24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CDEN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16000" y="240000"/>
            <a:ext cx="7296000" cy="480000"/>
          </a:xfrm>
        </p:spPr>
        <p:txBody>
          <a:bodyPr/>
          <a:lstStyle>
            <a:lvl1pPr marL="143992" indent="-143992" algn="r">
              <a:spcAft>
                <a:spcPts val="0"/>
              </a:spcAft>
              <a:buFont typeface="+mj-lt"/>
              <a:buAutoNum type="arabicPeriod"/>
              <a:defRPr sz="1001" b="1"/>
            </a:lvl1pPr>
            <a:lvl2pPr marL="143992" indent="-143992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1001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79999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16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352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546539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95CA5-DAF1-4334-9E87-5DEE38F50253}" type="datetime1">
              <a:rPr lang="fr-FR" smtClean="0"/>
              <a:t>09/09/2025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B323A-F211-4EC7-8327-FAEBABB27B5A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40000" y="180000"/>
            <a:ext cx="10800000" cy="1080000"/>
          </a:xfrm>
          <a:solidFill>
            <a:schemeClr val="bg1"/>
          </a:solidFill>
          <a:ln w="12700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ctr">
              <a:defRPr sz="2800" b="1">
                <a:solidFill>
                  <a:srgbClr val="B11D8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8" name="Forme en L 7"/>
          <p:cNvSpPr/>
          <p:nvPr userDrawn="1"/>
        </p:nvSpPr>
        <p:spPr>
          <a:xfrm rot="5400000">
            <a:off x="372000" y="47999"/>
            <a:ext cx="792003" cy="1056000"/>
          </a:xfrm>
          <a:prstGeom prst="corner">
            <a:avLst>
              <a:gd name="adj1" fmla="val 10480"/>
              <a:gd name="adj2" fmla="val 11842"/>
            </a:avLst>
          </a:prstGeom>
          <a:solidFill>
            <a:srgbClr val="BC12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108316650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6" y="5486400"/>
            <a:ext cx="10212916" cy="1168400"/>
          </a:xfrm>
        </p:spPr>
        <p:txBody>
          <a:bodyPr anchor="t"/>
          <a:lstStyle>
            <a:lvl1pPr algn="l">
              <a:defRPr sz="3600" b="0" cap="all">
                <a:solidFill>
                  <a:srgbClr val="B11D87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6" y="3852863"/>
            <a:ext cx="8180916" cy="16335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AC9B-157B-4DDD-BDEE-6E071C56D96C}" type="datetime1">
              <a:rPr lang="fr-FR" smtClean="0"/>
              <a:t>09/09/2025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B323A-F211-4EC7-8327-FAEBABB27B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609156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928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1947-770F-4BF3-8A7C-41BC205BF124}" type="datetime1">
              <a:rPr lang="fr-FR" smtClean="0"/>
              <a:t>09/09/2025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B323A-F211-4EC7-8327-FAEBABB27B5A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40000" y="180000"/>
            <a:ext cx="10800000" cy="1080000"/>
          </a:xfrm>
          <a:solidFill>
            <a:schemeClr val="bg1"/>
          </a:solidFill>
          <a:ln w="12700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ctr">
              <a:defRPr sz="2800" b="1">
                <a:solidFill>
                  <a:srgbClr val="B11D8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Forme en L 8"/>
          <p:cNvSpPr/>
          <p:nvPr userDrawn="1"/>
        </p:nvSpPr>
        <p:spPr>
          <a:xfrm rot="5400000">
            <a:off x="372000" y="47999"/>
            <a:ext cx="792003" cy="1056000"/>
          </a:xfrm>
          <a:prstGeom prst="corner">
            <a:avLst>
              <a:gd name="adj1" fmla="val 10480"/>
              <a:gd name="adj2" fmla="val 11842"/>
            </a:avLst>
          </a:prstGeom>
          <a:solidFill>
            <a:srgbClr val="BC12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224103774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4876800" cy="639763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rgbClr val="B11D87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92800" y="1535113"/>
            <a:ext cx="4876800" cy="639763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rgbClr val="B11D87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928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DBD18-376D-4594-8B5B-CEF09F089C4A}" type="datetime1">
              <a:rPr lang="fr-FR" smtClean="0"/>
              <a:t>09/09/2025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B323A-F211-4EC7-8327-FAEBABB27B5A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40000" y="180000"/>
            <a:ext cx="10800000" cy="1080000"/>
          </a:xfrm>
          <a:solidFill>
            <a:schemeClr val="bg1"/>
          </a:solidFill>
          <a:ln w="12700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ctr">
              <a:defRPr sz="2800" b="1">
                <a:solidFill>
                  <a:srgbClr val="B11D8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1" name="Forme en L 10"/>
          <p:cNvSpPr/>
          <p:nvPr userDrawn="1"/>
        </p:nvSpPr>
        <p:spPr>
          <a:xfrm rot="5400000">
            <a:off x="372000" y="47999"/>
            <a:ext cx="792003" cy="1056000"/>
          </a:xfrm>
          <a:prstGeom prst="corner">
            <a:avLst>
              <a:gd name="adj1" fmla="val 10480"/>
              <a:gd name="adj2" fmla="val 11842"/>
            </a:avLst>
          </a:prstGeom>
          <a:solidFill>
            <a:srgbClr val="BC12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1555300950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000" y="180000"/>
            <a:ext cx="10800000" cy="1080000"/>
          </a:xfrm>
          <a:solidFill>
            <a:schemeClr val="bg1"/>
          </a:solidFill>
          <a:ln w="12700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ctr">
              <a:defRPr sz="2800" b="1">
                <a:solidFill>
                  <a:srgbClr val="B11D8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92BA3-AE62-4162-9E61-34BFB9C9699A}" type="datetime1">
              <a:rPr lang="fr-FR" smtClean="0"/>
              <a:t>09/09/2025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B323A-F211-4EC7-8327-FAEBABB27B5A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Forme en L 8"/>
          <p:cNvSpPr/>
          <p:nvPr userDrawn="1"/>
        </p:nvSpPr>
        <p:spPr>
          <a:xfrm rot="5400000">
            <a:off x="372000" y="47999"/>
            <a:ext cx="792003" cy="1056000"/>
          </a:xfrm>
          <a:prstGeom prst="corner">
            <a:avLst>
              <a:gd name="adj1" fmla="val 10480"/>
              <a:gd name="adj2" fmla="val 11842"/>
            </a:avLst>
          </a:prstGeom>
          <a:solidFill>
            <a:srgbClr val="BC12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913497011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9F35C-26A3-4924-A5C4-9AD46379A403}" type="datetime1">
              <a:rPr lang="fr-FR" smtClean="0"/>
              <a:t>09/09/2025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B323A-F211-4EC7-8327-FAEBABB27B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6233115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1" y="5495544"/>
            <a:ext cx="10363200" cy="594360"/>
          </a:xfrm>
        </p:spPr>
        <p:txBody>
          <a:bodyPr anchor="b"/>
          <a:lstStyle>
            <a:lvl1pPr algn="ctr">
              <a:defRPr sz="2200" b="1">
                <a:solidFill>
                  <a:srgbClr val="B11D87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401" y="6096000"/>
            <a:ext cx="103632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381DA-E32E-4448-A89E-17DA7E888691}" type="datetime1">
              <a:rPr lang="fr-FR" smtClean="0"/>
              <a:t>09/09/2025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B323A-F211-4EC7-8327-FAEBABB27B5A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06400" y="381000"/>
            <a:ext cx="10363200" cy="494284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06116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5495277"/>
            <a:ext cx="10363200" cy="594627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rgbClr val="B11D87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12776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2336" y="6096000"/>
            <a:ext cx="103632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EC44E-3B88-4373-87F7-7AC940895524}" type="datetime1">
              <a:rPr lang="fr-FR" smtClean="0"/>
              <a:t>09/09/2025</a:t>
            </a:fld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7B323A-F211-4EC7-8327-FAEBABB27B5A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845895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16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16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rgbClr val="851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11277600" y="5486400"/>
            <a:ext cx="914400" cy="685800"/>
          </a:xfrm>
          <a:prstGeom prst="rect">
            <a:avLst/>
          </a:prstGeom>
          <a:solidFill>
            <a:srgbClr val="851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5717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A7B323A-F211-4EC7-8327-FAEBABB27B5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10510429" y="3987800"/>
            <a:ext cx="2367281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474870" y="1584960"/>
            <a:ext cx="2438399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AC7F2A3-E360-463B-AF5F-8FCADDD87043}" type="datetime1">
              <a:rPr lang="fr-FR" smtClean="0"/>
              <a:t>09/09/2025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9140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1" r:id="rId12"/>
    <p:sldLayoutId id="2147483677" r:id="rId13"/>
    <p:sldLayoutId id="2147483692" r:id="rId14"/>
    <p:sldLayoutId id="2147483693" r:id="rId15"/>
  </p:sldLayoutIdLst>
  <p:transition spd="slow">
    <p:wipe/>
  </p:transition>
  <p:hf hdr="0" ftr="0" dt="0"/>
  <p:txStyles>
    <p:titleStyle>
      <a:lvl1pPr algn="l" defTabSz="914377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rgbClr val="B11D87"/>
          </a:solidFill>
          <a:effectLst/>
          <a:latin typeface="+mj-lt"/>
          <a:ea typeface="+mj-ea"/>
          <a:cs typeface="+mj-cs"/>
        </a:defRPr>
      </a:lvl1pPr>
    </p:titleStyle>
    <p:bodyStyle>
      <a:lvl1pPr marL="342891" indent="-228594" algn="l" defTabSz="914377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64" indent="-228594" algn="l" defTabSz="914377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15" indent="-228594" algn="l" defTabSz="914377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28" indent="-228594" algn="l" defTabSz="914377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41" indent="-228594" algn="l" defTabSz="914377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17" indent="-182875" algn="l" defTabSz="914377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5" algn="l" defTabSz="914377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067" indent="-182875" algn="l" defTabSz="914377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5943" indent="-182875" algn="l" defTabSz="914377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microsoft.com/office/2018/10/relationships/comments" Target="../comments/modernComment_5AB_6B65E32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F8BF6D-9DB1-4ECF-94BB-8113F5DFC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E279FC8-01D1-49BA-BB79-20688ECFE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16/10/24</a:t>
            </a:r>
            <a:endParaRPr lang="fr-FR" cap="all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6480674-F4EC-4CF0-AFFE-B32C926F4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CDEN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15BFCA4-00BE-40EE-9ED5-D406CFA42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23D9089-B426-41D7-BECF-CA40868A31D0}"/>
              </a:ext>
            </a:extLst>
          </p:cNvPr>
          <p:cNvSpPr txBox="1"/>
          <p:nvPr/>
        </p:nvSpPr>
        <p:spPr>
          <a:xfrm>
            <a:off x="585756" y="1874733"/>
            <a:ext cx="11425269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rgbClr val="B11D87"/>
                </a:solidFill>
              </a:rPr>
              <a:t>Réunion d’information</a:t>
            </a:r>
          </a:p>
          <a:p>
            <a:pPr algn="ctr"/>
            <a:endParaRPr lang="fr-FR" sz="1500" b="1" dirty="0">
              <a:solidFill>
                <a:srgbClr val="B11D87"/>
              </a:solidFill>
            </a:endParaRPr>
          </a:p>
          <a:p>
            <a:pPr algn="ctr"/>
            <a:r>
              <a:rPr lang="fr-FR" sz="5000" b="1" dirty="0"/>
              <a:t>Pré-rentrée 6</a:t>
            </a:r>
            <a:r>
              <a:rPr lang="fr-FR" sz="5000" b="1" baseline="30000" dirty="0"/>
              <a:t>ème</a:t>
            </a:r>
            <a:r>
              <a:rPr lang="fr-FR" sz="5000" b="1" dirty="0"/>
              <a:t> collège de Juvignac</a:t>
            </a:r>
          </a:p>
          <a:p>
            <a:pPr algn="ctr"/>
            <a:endParaRPr lang="fr-FR" sz="1400" b="1" dirty="0"/>
          </a:p>
          <a:p>
            <a:pPr algn="ctr"/>
            <a:r>
              <a:rPr lang="fr-FR" sz="2400" b="1" dirty="0">
                <a:solidFill>
                  <a:schemeClr val="bg1"/>
                </a:solidFill>
                <a:highlight>
                  <a:srgbClr val="B11D87"/>
                </a:highlight>
              </a:rPr>
              <a:t>01 septembre 2025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363249D-FA4B-46F6-8F2F-5D8B62E3B5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6186" y="240000"/>
            <a:ext cx="1554839" cy="118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774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0B95ED-7C5E-4003-BCBB-2F8BFFB99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E8507EA-B948-43ED-B67C-7809A203B6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1372" y="1246908"/>
            <a:ext cx="10679973" cy="4993138"/>
          </a:xfrm>
        </p:spPr>
        <p:txBody>
          <a:bodyPr>
            <a:noAutofit/>
          </a:bodyPr>
          <a:lstStyle/>
          <a:p>
            <a:pPr lvl="2">
              <a:buClr>
                <a:srgbClr val="A2009A"/>
              </a:buClr>
              <a:buFont typeface="Wingdings" panose="05000000000000000000" pitchFamily="2" charset="2"/>
              <a:buChar char="Ø"/>
            </a:pPr>
            <a:endParaRPr lang="fr-FR" sz="2300" dirty="0">
              <a:solidFill>
                <a:schemeClr val="bg1">
                  <a:lumMod val="65000"/>
                </a:schemeClr>
              </a:solidFill>
            </a:endParaRPr>
          </a:p>
          <a:p>
            <a:pPr lvl="2">
              <a:buClr>
                <a:srgbClr val="A2009A"/>
              </a:buClr>
              <a:buFont typeface="Wingdings" panose="05000000000000000000" pitchFamily="2" charset="2"/>
              <a:buChar char="Ø"/>
            </a:pPr>
            <a:endParaRPr lang="fr-FR" sz="2300" dirty="0"/>
          </a:p>
          <a:p>
            <a:pPr lvl="2">
              <a:buClr>
                <a:srgbClr val="A2009A"/>
              </a:buClr>
              <a:buFont typeface="Wingdings" panose="05000000000000000000" pitchFamily="2" charset="2"/>
              <a:buChar char="Ø"/>
            </a:pPr>
            <a:endParaRPr lang="fr-FR" sz="2300" dirty="0"/>
          </a:p>
          <a:p>
            <a:pPr lvl="2">
              <a:buFont typeface="Wingdings" panose="05000000000000000000" pitchFamily="2" charset="2"/>
              <a:buChar char="Ø"/>
            </a:pPr>
            <a:endParaRPr lang="fr-FR" sz="2300" dirty="0"/>
          </a:p>
          <a:p>
            <a:pPr lvl="2">
              <a:buFont typeface="Wingdings" panose="05000000000000000000" pitchFamily="2" charset="2"/>
              <a:buChar char="Ø"/>
            </a:pPr>
            <a:endParaRPr lang="fr-FR" sz="2300" dirty="0"/>
          </a:p>
          <a:p>
            <a:pPr lvl="1"/>
            <a:endParaRPr lang="fr-FR" sz="2300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D7BF5C2-4849-86B2-53B5-CE7CCBAA64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7428"/>
            <a:ext cx="3001296" cy="94926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2A560289-663A-47AF-8E8B-F5D981C68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71" y="754558"/>
            <a:ext cx="11328011" cy="480053"/>
          </a:xfrm>
        </p:spPr>
        <p:txBody>
          <a:bodyPr/>
          <a:lstStyle/>
          <a:p>
            <a:pPr algn="ctr"/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1. L’entrée en 6</a:t>
            </a:r>
            <a:r>
              <a:rPr lang="fr-FR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Espace réservé de la date 2">
            <a:extLst>
              <a:ext uri="{FF2B5EF4-FFF2-40B4-BE49-F238E27FC236}">
                <a16:creationId xmlns:a16="http://schemas.microsoft.com/office/drawing/2014/main" id="{45FF5DB2-BA81-490C-9139-E8C4CED8D7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0502580" y="1640378"/>
            <a:ext cx="2438399" cy="487680"/>
          </a:xfrm>
        </p:spPr>
        <p:txBody>
          <a:bodyPr/>
          <a:lstStyle/>
          <a:p>
            <a:pPr algn="r"/>
            <a:r>
              <a:rPr lang="fr-FR" cap="all" dirty="0"/>
              <a:t>13/01/25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545C8AA-EB8D-4292-AFB8-D220B6EC0E24}"/>
              </a:ext>
            </a:extLst>
          </p:cNvPr>
          <p:cNvSpPr txBox="1"/>
          <p:nvPr/>
        </p:nvSpPr>
        <p:spPr>
          <a:xfrm>
            <a:off x="1184199" y="1246908"/>
            <a:ext cx="1019151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4"/>
              </a:buClr>
            </a:pPr>
            <a:endParaRPr lang="fr-FR" sz="1200" dirty="0"/>
          </a:p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fr-FR" sz="1200" dirty="0"/>
              <a:t>Conseils entrée 6</a:t>
            </a:r>
            <a:r>
              <a:rPr lang="fr-FR" sz="1200" baseline="30000" dirty="0"/>
              <a:t>ème</a:t>
            </a:r>
            <a:r>
              <a:rPr lang="fr-FR" sz="1200" dirty="0"/>
              <a:t> </a:t>
            </a:r>
          </a:p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Ø"/>
            </a:pPr>
            <a:endParaRPr lang="fr-FR" sz="1200" dirty="0"/>
          </a:p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fr-FR" sz="1200" dirty="0"/>
              <a:t>Présentation équipe</a:t>
            </a:r>
          </a:p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Ø"/>
            </a:pPr>
            <a:endParaRPr lang="fr-FR" sz="1200" dirty="0"/>
          </a:p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fr-FR" sz="1200" dirty="0"/>
              <a:t>Modalités de communication avec le collège et suivi scolarité de l’enfant </a:t>
            </a:r>
          </a:p>
          <a:p>
            <a:pPr>
              <a:buClr>
                <a:schemeClr val="accent4"/>
              </a:buClr>
            </a:pPr>
            <a:r>
              <a:rPr lang="fr-FR" sz="1200" dirty="0"/>
              <a:t>        (Principe =  expéditeur -  destinataire -  canal de communication unique)</a:t>
            </a:r>
          </a:p>
          <a:p>
            <a:pPr>
              <a:buClr>
                <a:schemeClr val="accent4"/>
              </a:buClr>
            </a:pPr>
            <a:r>
              <a:rPr lang="fr-FR" sz="1200" dirty="0"/>
              <a:t>       * Carnet de correspondance / adresse vie scolaire</a:t>
            </a:r>
          </a:p>
          <a:p>
            <a:pPr>
              <a:buClr>
                <a:schemeClr val="accent4"/>
              </a:buClr>
            </a:pPr>
            <a:r>
              <a:rPr lang="fr-FR" sz="1200" dirty="0"/>
              <a:t>       * Agenda élève</a:t>
            </a:r>
          </a:p>
          <a:p>
            <a:pPr>
              <a:buClr>
                <a:schemeClr val="accent4"/>
              </a:buClr>
            </a:pPr>
            <a:r>
              <a:rPr lang="fr-FR" sz="1200" dirty="0"/>
              <a:t>       * Compte ENT et Pronote</a:t>
            </a:r>
          </a:p>
          <a:p>
            <a:pPr>
              <a:buClr>
                <a:schemeClr val="accent4"/>
              </a:buClr>
            </a:pPr>
            <a:r>
              <a:rPr lang="fr-FR" sz="1200" dirty="0"/>
              <a:t>       * Adresse mail collège</a:t>
            </a:r>
          </a:p>
          <a:p>
            <a:pPr>
              <a:buClr>
                <a:schemeClr val="accent4"/>
              </a:buClr>
            </a:pPr>
            <a:r>
              <a:rPr lang="fr-FR" sz="1200" dirty="0"/>
              <a:t>       * Site collège / journal</a:t>
            </a:r>
          </a:p>
          <a:p>
            <a:pPr>
              <a:buClr>
                <a:schemeClr val="accent4"/>
              </a:buClr>
            </a:pPr>
            <a:r>
              <a:rPr lang="fr-FR" sz="1200" dirty="0"/>
              <a:t>       * Prudence et surveillance réseaux sociaux </a:t>
            </a:r>
          </a:p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Ø"/>
            </a:pPr>
            <a:endParaRPr lang="fr-FR" sz="1200" dirty="0"/>
          </a:p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fr-FR" sz="1200" dirty="0"/>
              <a:t>Règles essentielles</a:t>
            </a:r>
          </a:p>
          <a:p>
            <a:pPr>
              <a:buClr>
                <a:schemeClr val="accent4"/>
              </a:buClr>
            </a:pPr>
            <a:r>
              <a:rPr lang="fr-FR" sz="1200" dirty="0"/>
              <a:t>       * PI</a:t>
            </a:r>
          </a:p>
          <a:p>
            <a:pPr>
              <a:buClr>
                <a:schemeClr val="accent4"/>
              </a:buClr>
            </a:pPr>
            <a:r>
              <a:rPr lang="fr-FR" sz="1200" dirty="0"/>
              <a:t>       * Carnet</a:t>
            </a:r>
          </a:p>
          <a:p>
            <a:pPr>
              <a:buClr>
                <a:schemeClr val="accent4"/>
              </a:buClr>
            </a:pPr>
            <a:r>
              <a:rPr lang="fr-FR" sz="1200" dirty="0"/>
              <a:t>       * Retards</a:t>
            </a:r>
          </a:p>
          <a:p>
            <a:pPr>
              <a:buClr>
                <a:schemeClr val="accent4"/>
              </a:buClr>
            </a:pPr>
            <a:r>
              <a:rPr lang="fr-FR" sz="1200" dirty="0"/>
              <a:t>       * Téléphone</a:t>
            </a:r>
          </a:p>
          <a:p>
            <a:pPr>
              <a:buClr>
                <a:schemeClr val="accent4"/>
              </a:buClr>
            </a:pPr>
            <a:r>
              <a:rPr lang="fr-FR" sz="1200" dirty="0"/>
              <a:t>       * Tenues</a:t>
            </a:r>
          </a:p>
          <a:p>
            <a:pPr>
              <a:buClr>
                <a:schemeClr val="accent4"/>
              </a:buClr>
            </a:pPr>
            <a:r>
              <a:rPr lang="fr-FR" sz="1200" dirty="0"/>
              <a:t>       * Entrée/sortie – décharge</a:t>
            </a:r>
          </a:p>
          <a:p>
            <a:pPr>
              <a:buClr>
                <a:schemeClr val="accent4"/>
              </a:buClr>
            </a:pPr>
            <a:r>
              <a:rPr lang="fr-FR" sz="1200" dirty="0"/>
              <a:t>       * Vélo/trottinette</a:t>
            </a:r>
          </a:p>
          <a:p>
            <a:pPr>
              <a:buClr>
                <a:schemeClr val="accent4"/>
              </a:buClr>
            </a:pPr>
            <a:r>
              <a:rPr lang="fr-FR" sz="1200" dirty="0"/>
              <a:t>       * Casier</a:t>
            </a:r>
          </a:p>
          <a:p>
            <a:pPr>
              <a:buClr>
                <a:schemeClr val="accent4"/>
              </a:buClr>
            </a:pPr>
            <a:r>
              <a:rPr lang="fr-FR" sz="1200" dirty="0"/>
              <a:t>       * Opération sac ouvert</a:t>
            </a:r>
          </a:p>
          <a:p>
            <a:pPr>
              <a:buClr>
                <a:schemeClr val="accent4"/>
              </a:buClr>
            </a:pPr>
            <a:r>
              <a:rPr lang="fr-FR" sz="1200" dirty="0"/>
              <a:t>       * Sanctions et Conseil de Discipline</a:t>
            </a:r>
          </a:p>
          <a:p>
            <a:pPr>
              <a:buClr>
                <a:schemeClr val="accent4"/>
              </a:buClr>
            </a:pPr>
            <a:r>
              <a:rPr lang="fr-FR" sz="1200" dirty="0"/>
              <a:t>       * EDT provisoire</a:t>
            </a:r>
          </a:p>
          <a:p>
            <a:pPr>
              <a:buClr>
                <a:schemeClr val="accent4"/>
              </a:buClr>
            </a:pPr>
            <a:r>
              <a:rPr lang="fr-FR" sz="1200" dirty="0"/>
              <a:t>       * Bourses / cantine</a:t>
            </a:r>
          </a:p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Ø"/>
            </a:pPr>
            <a:endParaRPr lang="fr-FR" sz="1200" dirty="0"/>
          </a:p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fr-FR" sz="1200" dirty="0"/>
              <a:t>Activités sur pause méridienne =&gt; distribution fiches inscription </a:t>
            </a:r>
            <a:r>
              <a:rPr lang="fr-FR" sz="1200" dirty="0">
                <a:solidFill>
                  <a:srgbClr val="FF0000"/>
                </a:solidFill>
              </a:rPr>
              <a:t>le 08/09</a:t>
            </a:r>
            <a:r>
              <a:rPr lang="fr-FR" sz="1200" dirty="0"/>
              <a:t>, retour avant </a:t>
            </a:r>
            <a:r>
              <a:rPr lang="fr-FR" sz="1200" dirty="0">
                <a:solidFill>
                  <a:srgbClr val="FF0000"/>
                </a:solidFill>
              </a:rPr>
              <a:t>le 17/09</a:t>
            </a:r>
            <a:r>
              <a:rPr lang="fr-FR" sz="1200" dirty="0"/>
              <a:t>. </a:t>
            </a:r>
          </a:p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Ø"/>
            </a:pPr>
            <a:endParaRPr lang="fr-FR" sz="1200" dirty="0"/>
          </a:p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Ø"/>
            </a:pPr>
            <a:endParaRPr lang="fr-FR" dirty="0"/>
          </a:p>
        </p:txBody>
      </p:sp>
      <p:sp>
        <p:nvSpPr>
          <p:cNvPr id="3" name="Espace réservé du pied de page 3">
            <a:extLst>
              <a:ext uri="{FF2B5EF4-FFF2-40B4-BE49-F238E27FC236}">
                <a16:creationId xmlns:a16="http://schemas.microsoft.com/office/drawing/2014/main" id="{99410E32-1B0F-052E-CB6C-4E192B110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0510429" y="3987800"/>
            <a:ext cx="2367281" cy="487680"/>
          </a:xfrm>
        </p:spPr>
        <p:txBody>
          <a:bodyPr/>
          <a:lstStyle/>
          <a:p>
            <a:r>
              <a:rPr lang="fr-FR" dirty="0"/>
              <a:t>Ouverture collège de Juvignac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0F1BEF0-819B-41D8-9597-73BB9B75FD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56186" y="240000"/>
            <a:ext cx="1554839" cy="118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839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2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2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2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2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2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2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2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2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2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2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2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6950BFC3-D8DA-4A85-94F7-54DA5524770B}">
      <p188:commentRel xmlns:p188="http://schemas.microsoft.com/office/powerpoint/2018/8/main" r:id="rId2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D9FFDA-089E-AD96-046F-7237A232D6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DBB6FDB-F067-B6E0-5E1D-CE6C2B88B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582D4AB-0B57-CDBF-F9CE-8C3020DDC5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1372" y="1246908"/>
            <a:ext cx="10679973" cy="4993138"/>
          </a:xfrm>
        </p:spPr>
        <p:txBody>
          <a:bodyPr>
            <a:noAutofit/>
          </a:bodyPr>
          <a:lstStyle/>
          <a:p>
            <a:pPr lvl="2">
              <a:buClr>
                <a:srgbClr val="A2009A"/>
              </a:buClr>
              <a:buFont typeface="Wingdings" panose="05000000000000000000" pitchFamily="2" charset="2"/>
              <a:buChar char="Ø"/>
            </a:pPr>
            <a:endParaRPr lang="fr-FR" sz="2300" dirty="0">
              <a:solidFill>
                <a:schemeClr val="bg1">
                  <a:lumMod val="65000"/>
                </a:schemeClr>
              </a:solidFill>
            </a:endParaRPr>
          </a:p>
          <a:p>
            <a:pPr lvl="2">
              <a:buClr>
                <a:srgbClr val="A2009A"/>
              </a:buClr>
              <a:buFont typeface="Wingdings" panose="05000000000000000000" pitchFamily="2" charset="2"/>
              <a:buChar char="Ø"/>
            </a:pPr>
            <a:endParaRPr lang="fr-FR" sz="2300" dirty="0"/>
          </a:p>
          <a:p>
            <a:pPr lvl="2">
              <a:buClr>
                <a:srgbClr val="A2009A"/>
              </a:buClr>
              <a:buFont typeface="Wingdings" panose="05000000000000000000" pitchFamily="2" charset="2"/>
              <a:buChar char="Ø"/>
            </a:pPr>
            <a:endParaRPr lang="fr-FR" sz="2300" dirty="0"/>
          </a:p>
          <a:p>
            <a:pPr lvl="2">
              <a:buFont typeface="Wingdings" panose="05000000000000000000" pitchFamily="2" charset="2"/>
              <a:buChar char="Ø"/>
            </a:pPr>
            <a:endParaRPr lang="fr-FR" sz="2300" dirty="0"/>
          </a:p>
          <a:p>
            <a:pPr lvl="2">
              <a:buFont typeface="Wingdings" panose="05000000000000000000" pitchFamily="2" charset="2"/>
              <a:buChar char="Ø"/>
            </a:pPr>
            <a:endParaRPr lang="fr-FR" sz="2300" dirty="0"/>
          </a:p>
          <a:p>
            <a:pPr lvl="1"/>
            <a:endParaRPr lang="fr-FR" sz="2300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C78EDC-11FE-5BF9-199B-A5027C215C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7428"/>
            <a:ext cx="3001296" cy="94926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5DD21E7-8EF7-B376-019F-2C4335090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71" y="754558"/>
            <a:ext cx="11328011" cy="480053"/>
          </a:xfrm>
        </p:spPr>
        <p:txBody>
          <a:bodyPr/>
          <a:lstStyle/>
          <a:p>
            <a:pPr algn="ctr"/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2. Déroulement journée 6</a:t>
            </a:r>
            <a:r>
              <a:rPr lang="fr-FR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Espace réservé de la date 2">
            <a:extLst>
              <a:ext uri="{FF2B5EF4-FFF2-40B4-BE49-F238E27FC236}">
                <a16:creationId xmlns:a16="http://schemas.microsoft.com/office/drawing/2014/main" id="{5FA00AD2-2CA5-3FA4-A1F0-2FE461A284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0502580" y="1640378"/>
            <a:ext cx="2438399" cy="487680"/>
          </a:xfrm>
        </p:spPr>
        <p:txBody>
          <a:bodyPr/>
          <a:lstStyle/>
          <a:p>
            <a:pPr algn="r"/>
            <a:r>
              <a:rPr lang="fr-FR" cap="all" dirty="0"/>
              <a:t>13/01/25</a:t>
            </a:r>
          </a:p>
        </p:txBody>
      </p:sp>
      <p:sp>
        <p:nvSpPr>
          <p:cNvPr id="3" name="Espace réservé du pied de page 3">
            <a:extLst>
              <a:ext uri="{FF2B5EF4-FFF2-40B4-BE49-F238E27FC236}">
                <a16:creationId xmlns:a16="http://schemas.microsoft.com/office/drawing/2014/main" id="{C763278D-D129-2223-4AA0-241E28053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0510429" y="3987800"/>
            <a:ext cx="2367281" cy="487680"/>
          </a:xfrm>
        </p:spPr>
        <p:txBody>
          <a:bodyPr/>
          <a:lstStyle/>
          <a:p>
            <a:r>
              <a:rPr lang="fr-FR" dirty="0"/>
              <a:t>Ouverture collège de Juvignac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C3687E9-6D2A-3FBB-9A7B-45C12449EA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6186" y="240000"/>
            <a:ext cx="1554839" cy="118883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72F66321-56AA-A640-6A46-080A463A74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804" y="1298123"/>
            <a:ext cx="10131484" cy="555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669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8937C5-01A5-1741-AEE0-23E4C36524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A679166-6D87-F07E-D17C-D6CD77107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9FCCD62-D4A0-B33A-CE42-E21A19C87F1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1372" y="1246908"/>
            <a:ext cx="10679973" cy="4993138"/>
          </a:xfrm>
        </p:spPr>
        <p:txBody>
          <a:bodyPr>
            <a:noAutofit/>
          </a:bodyPr>
          <a:lstStyle/>
          <a:p>
            <a:pPr lvl="2">
              <a:buClr>
                <a:srgbClr val="A2009A"/>
              </a:buClr>
              <a:buFont typeface="Wingdings" panose="05000000000000000000" pitchFamily="2" charset="2"/>
              <a:buChar char="Ø"/>
            </a:pPr>
            <a:endParaRPr lang="fr-FR" sz="2300" dirty="0">
              <a:solidFill>
                <a:schemeClr val="bg1">
                  <a:lumMod val="65000"/>
                </a:schemeClr>
              </a:solidFill>
            </a:endParaRPr>
          </a:p>
          <a:p>
            <a:pPr lvl="2">
              <a:buClr>
                <a:srgbClr val="A2009A"/>
              </a:buClr>
              <a:buFont typeface="Wingdings" panose="05000000000000000000" pitchFamily="2" charset="2"/>
              <a:buChar char="Ø"/>
            </a:pPr>
            <a:endParaRPr lang="fr-FR" sz="2300" dirty="0"/>
          </a:p>
          <a:p>
            <a:pPr lvl="2">
              <a:buClr>
                <a:srgbClr val="A2009A"/>
              </a:buClr>
              <a:buFont typeface="Wingdings" panose="05000000000000000000" pitchFamily="2" charset="2"/>
              <a:buChar char="Ø"/>
            </a:pPr>
            <a:endParaRPr lang="fr-FR" sz="2300" dirty="0"/>
          </a:p>
          <a:p>
            <a:pPr lvl="2">
              <a:buFont typeface="Wingdings" panose="05000000000000000000" pitchFamily="2" charset="2"/>
              <a:buChar char="Ø"/>
            </a:pPr>
            <a:endParaRPr lang="fr-FR" sz="2300" dirty="0"/>
          </a:p>
          <a:p>
            <a:pPr lvl="2">
              <a:buFont typeface="Wingdings" panose="05000000000000000000" pitchFamily="2" charset="2"/>
              <a:buChar char="Ø"/>
            </a:pPr>
            <a:endParaRPr lang="fr-FR" sz="2300" dirty="0"/>
          </a:p>
          <a:p>
            <a:pPr lvl="1"/>
            <a:endParaRPr lang="fr-FR" sz="2300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5519A66-30BC-EBCA-6A33-E338E3FE4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7428"/>
            <a:ext cx="3001296" cy="94926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257EE40-7F4A-E712-0700-8E857E6A5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71" y="754558"/>
            <a:ext cx="11328011" cy="480053"/>
          </a:xfrm>
        </p:spPr>
        <p:txBody>
          <a:bodyPr/>
          <a:lstStyle/>
          <a:p>
            <a:pPr algn="ctr"/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fr-FR" sz="2800">
                <a:latin typeface="Arial" panose="020B0604020202020204" pitchFamily="34" charset="0"/>
                <a:cs typeface="Arial" panose="020B0604020202020204" pitchFamily="34" charset="0"/>
              </a:rPr>
              <a:t>Prochaines dates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Espace réservé de la date 2">
            <a:extLst>
              <a:ext uri="{FF2B5EF4-FFF2-40B4-BE49-F238E27FC236}">
                <a16:creationId xmlns:a16="http://schemas.microsoft.com/office/drawing/2014/main" id="{1D4344CB-AF68-6AAB-9CD7-5DFDD8CD99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0502580" y="1640378"/>
            <a:ext cx="2438399" cy="487680"/>
          </a:xfrm>
        </p:spPr>
        <p:txBody>
          <a:bodyPr/>
          <a:lstStyle/>
          <a:p>
            <a:pPr algn="r"/>
            <a:r>
              <a:rPr lang="fr-FR" cap="all" dirty="0"/>
              <a:t>13/01/25</a:t>
            </a:r>
          </a:p>
        </p:txBody>
      </p:sp>
      <p:sp>
        <p:nvSpPr>
          <p:cNvPr id="3" name="Espace réservé du pied de page 3">
            <a:extLst>
              <a:ext uri="{FF2B5EF4-FFF2-40B4-BE49-F238E27FC236}">
                <a16:creationId xmlns:a16="http://schemas.microsoft.com/office/drawing/2014/main" id="{FF76E658-DFBD-75CD-CBA8-47EBE0AF7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0510429" y="3987800"/>
            <a:ext cx="2367281" cy="487680"/>
          </a:xfrm>
        </p:spPr>
        <p:txBody>
          <a:bodyPr/>
          <a:lstStyle/>
          <a:p>
            <a:r>
              <a:rPr lang="fr-FR" dirty="0"/>
              <a:t>Ouverture collège de Juvignac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95192DB-1695-FE4F-B2DB-70E96FC2AD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6186" y="240000"/>
            <a:ext cx="1554839" cy="1188837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7ED8BFE6-B0B7-27D1-AF52-A03C817612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361967"/>
              </p:ext>
            </p:extLst>
          </p:nvPr>
        </p:nvGraphicFramePr>
        <p:xfrm>
          <a:off x="1080655" y="1454894"/>
          <a:ext cx="10030690" cy="49931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35737">
                  <a:extLst>
                    <a:ext uri="{9D8B030D-6E8A-4147-A177-3AD203B41FA5}">
                      <a16:colId xmlns:a16="http://schemas.microsoft.com/office/drawing/2014/main" val="2110749828"/>
                    </a:ext>
                  </a:extLst>
                </a:gridCol>
                <a:gridCol w="3355788">
                  <a:extLst>
                    <a:ext uri="{9D8B030D-6E8A-4147-A177-3AD203B41FA5}">
                      <a16:colId xmlns:a16="http://schemas.microsoft.com/office/drawing/2014/main" val="4260644656"/>
                    </a:ext>
                  </a:extLst>
                </a:gridCol>
                <a:gridCol w="1301973">
                  <a:extLst>
                    <a:ext uri="{9D8B030D-6E8A-4147-A177-3AD203B41FA5}">
                      <a16:colId xmlns:a16="http://schemas.microsoft.com/office/drawing/2014/main" val="4222550142"/>
                    </a:ext>
                  </a:extLst>
                </a:gridCol>
                <a:gridCol w="2237192">
                  <a:extLst>
                    <a:ext uri="{9D8B030D-6E8A-4147-A177-3AD203B41FA5}">
                      <a16:colId xmlns:a16="http://schemas.microsoft.com/office/drawing/2014/main" val="3171629329"/>
                    </a:ext>
                  </a:extLst>
                </a:gridCol>
              </a:tblGrid>
              <a:tr h="6368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 dirty="0">
                          <a:effectLst/>
                        </a:rPr>
                        <a:t>Réunion parents 6è</a:t>
                      </a:r>
                      <a:endParaRPr lang="fr-FR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 dirty="0">
                          <a:effectLst/>
                        </a:rPr>
                        <a:t>(courrier distribué ce jour)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 dirty="0">
                          <a:effectLst/>
                        </a:rPr>
                        <a:t>Mardi 09 septembre 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 dirty="0">
                          <a:effectLst/>
                        </a:rPr>
                        <a:t>17h15 - 6ABCD</a:t>
                      </a:r>
                      <a:br>
                        <a:rPr lang="fr-FR" sz="1000" dirty="0">
                          <a:effectLst/>
                        </a:rPr>
                      </a:br>
                      <a:r>
                        <a:rPr lang="fr-FR" sz="1000" dirty="0">
                          <a:effectLst/>
                        </a:rPr>
                        <a:t>18h00 - 6EFG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dont inscription formation numérique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884401336"/>
                  </a:ext>
                </a:extLst>
              </a:tr>
              <a:tr h="5769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Réunion parents 5è et 4è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Lundi 15 septembre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 dirty="0">
                          <a:effectLst/>
                        </a:rPr>
                        <a:t>17h15 - 5ème</a:t>
                      </a:r>
                      <a:br>
                        <a:rPr lang="fr-FR" sz="1000" dirty="0">
                          <a:effectLst/>
                        </a:rPr>
                      </a:br>
                      <a:r>
                        <a:rPr lang="fr-FR" sz="1000" dirty="0">
                          <a:effectLst/>
                        </a:rPr>
                        <a:t>18h00 - 4ème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dont inscription formation numérique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578046717"/>
                  </a:ext>
                </a:extLst>
              </a:tr>
              <a:tr h="5769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 dirty="0">
                          <a:effectLst/>
                        </a:rPr>
                        <a:t>Formation parents usage des outils numériques (site, ENT, Pronote)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Jeudi 18 septembre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17h30-19h00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Sur inscription 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053811449"/>
                  </a:ext>
                </a:extLst>
              </a:tr>
              <a:tr h="5769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Retour doc inscription AS/Chorale/Club allemand/Théâtre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Mercredi 17 septembre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361735440"/>
                  </a:ext>
                </a:extLst>
              </a:tr>
              <a:tr h="5769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Emploi du temps provisoire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Jusqu'au vendredi 26 septembre inclus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748167770"/>
                  </a:ext>
                </a:extLst>
              </a:tr>
              <a:tr h="8943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Réunion parents - rôle délégués parents et présentation des instances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Mardi 23 septembre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17h30-19h00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077416179"/>
                  </a:ext>
                </a:extLst>
              </a:tr>
              <a:tr h="5769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Début chorale, théâtre, AS et club allemand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Lundi 29 septembre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921453872"/>
                  </a:ext>
                </a:extLst>
              </a:tr>
              <a:tr h="5769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Evaluations nationales 6 et 4  français/maths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Du 08 au 26 septembre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000" dirty="0">
                          <a:effectLst/>
                        </a:rPr>
                        <a:t>Planning à venir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191548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04397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ème 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tiguïté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676</TotalTime>
  <Words>314</Words>
  <Application>Microsoft Office PowerPoint</Application>
  <PresentationFormat>Grand écran</PresentationFormat>
  <Paragraphs>94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Cambria</vt:lpstr>
      <vt:lpstr>Wingdings</vt:lpstr>
      <vt:lpstr>Thème 3</vt:lpstr>
      <vt:lpstr>Présentation PowerPoint</vt:lpstr>
      <vt:lpstr>1. L’entrée en 6ème </vt:lpstr>
      <vt:lpstr>2. Déroulement journée 6ème </vt:lpstr>
      <vt:lpstr>3. Prochaines dates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Nouvelle présentation</dc:title>
  <dc:creator>Gerones-Troadec Veronique</dc:creator>
  <cp:lastModifiedBy>pr</cp:lastModifiedBy>
  <cp:revision>183</cp:revision>
  <cp:lastPrinted>2025-01-13T11:19:04Z</cp:lastPrinted>
  <dcterms:created xsi:type="dcterms:W3CDTF">2024-10-04T13:52:09Z</dcterms:created>
  <dcterms:modified xsi:type="dcterms:W3CDTF">2025-09-09T13:51:43Z</dcterms:modified>
</cp:coreProperties>
</file>